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7"/>
  </p:notesMasterIdLst>
  <p:handoutMasterIdLst>
    <p:handoutMasterId r:id="rId48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288" r:id="rId42"/>
    <p:sldId id="289" r:id="rId43"/>
    <p:sldId id="320" r:id="rId44"/>
    <p:sldId id="274" r:id="rId45"/>
    <p:sldId id="329" r:id="rId46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81"/>
    <p:restoredTop sz="85138"/>
  </p:normalViewPr>
  <p:slideViewPr>
    <p:cSldViewPr snapToGrid="0" snapToObjects="1">
      <p:cViewPr varScale="1">
        <p:scale>
          <a:sx n="164" d="100"/>
          <a:sy n="164" d="100"/>
        </p:scale>
        <p:origin x="64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45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: https://</a:t>
            </a:r>
            <a:r>
              <a:rPr lang="en-US" dirty="0" err="1"/>
              <a:t>github.com</a:t>
            </a:r>
            <a:r>
              <a:rPr lang="en-US" dirty="0"/>
              <a:t>/DoubleOne7/</a:t>
            </a:r>
            <a:r>
              <a:rPr lang="en-US" dirty="0" err="1"/>
              <a:t>coursera</a:t>
            </a:r>
            <a:r>
              <a:rPr lang="en-US" dirty="0"/>
              <a:t>/blob/main/</a:t>
            </a:r>
            <a:r>
              <a:rPr lang="en-US" dirty="0" err="1"/>
              <a:t>jupyter</a:t>
            </a:r>
            <a:r>
              <a:rPr lang="en-US" dirty="0"/>
              <a:t>-labs-</a:t>
            </a:r>
            <a:r>
              <a:rPr lang="en-US" dirty="0" err="1"/>
              <a:t>spacex</a:t>
            </a:r>
            <a:r>
              <a:rPr lang="en-US" dirty="0"/>
              <a:t>-data-collection-</a:t>
            </a:r>
            <a:r>
              <a:rPr lang="en-US" dirty="0" err="1"/>
              <a:t>api.ipynb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63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/DoubleOne7/</a:t>
            </a:r>
            <a:r>
              <a:rPr lang="en-US" dirty="0" err="1"/>
              <a:t>coursera</a:t>
            </a:r>
            <a:r>
              <a:rPr lang="en-US" dirty="0"/>
              <a:t>/blob/main/</a:t>
            </a:r>
            <a:r>
              <a:rPr lang="en-US" dirty="0" err="1"/>
              <a:t>jupyter</a:t>
            </a:r>
            <a:r>
              <a:rPr lang="en-US" dirty="0"/>
              <a:t>-labs-</a:t>
            </a:r>
            <a:r>
              <a:rPr lang="en-US" dirty="0" err="1"/>
              <a:t>webscraping.ipynb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45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4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357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32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Seokhyun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Yoon 	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21/NOV/2023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Looking at the detailed data </a:t>
            </a:r>
          </a:p>
          <a:p>
            <a:pPr>
              <a:buFontTx/>
              <a:buChar char="-"/>
            </a:pPr>
            <a:r>
              <a:rPr lang="en-US" dirty="0"/>
              <a:t>Replace the null value with the mean value of the column</a:t>
            </a:r>
          </a:p>
          <a:p>
            <a:pPr>
              <a:buFontTx/>
              <a:buChar char="-"/>
            </a:pPr>
            <a:r>
              <a:rPr lang="en-US" dirty="0"/>
              <a:t>Classify landing outcomes as success and failure and add the value into the new column ‘Class’</a:t>
            </a:r>
          </a:p>
          <a:p>
            <a:pPr>
              <a:buFontTx/>
              <a:buChar char="-"/>
            </a:pPr>
            <a:r>
              <a:rPr lang="en-US" dirty="0"/>
              <a:t>Which helps to overlook the success rate of the rocket</a:t>
            </a:r>
          </a:p>
          <a:p>
            <a:pPr>
              <a:buFontTx/>
              <a:buChar char="-"/>
            </a:pPr>
            <a:r>
              <a:rPr lang="en-US" dirty="0"/>
              <a:t>Look for a detailed understanding of each column. </a:t>
            </a:r>
          </a:p>
          <a:p>
            <a:pPr lvl="1">
              <a:buFontTx/>
              <a:buChar char="-"/>
            </a:pPr>
            <a:r>
              <a:rPr lang="en-US" dirty="0"/>
              <a:t>Such as Orbit what is LEO, VLEO, GTO,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Scatter plot payload mass vs launch site </a:t>
            </a:r>
          </a:p>
          <a:p>
            <a:pPr lvl="1">
              <a:buFontTx/>
              <a:buChar char="-"/>
            </a:pPr>
            <a:r>
              <a:rPr lang="en-US" dirty="0"/>
              <a:t>For CCAFS SLC 40, it tends to have less payload mass </a:t>
            </a:r>
          </a:p>
          <a:p>
            <a:pPr lvl="1">
              <a:buFontTx/>
              <a:buChar char="-"/>
            </a:pPr>
            <a:r>
              <a:rPr lang="en-US" dirty="0"/>
              <a:t>For VAFB SLC 4E, it has only 5 points but it varies from 0 to 10000</a:t>
            </a:r>
          </a:p>
          <a:p>
            <a:pPr lvl="1">
              <a:buFontTx/>
              <a:buChar char="-"/>
            </a:pPr>
            <a:r>
              <a:rPr lang="en-US" dirty="0"/>
              <a:t> For KSC LC 39A, it varies from 2000 to 16000 </a:t>
            </a:r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Scatter plot flight number vs launch site </a:t>
            </a:r>
          </a:p>
          <a:p>
            <a:pPr lvl="1">
              <a:buFontTx/>
              <a:buChar char="-"/>
            </a:pPr>
            <a:r>
              <a:rPr lang="en-US" dirty="0"/>
              <a:t>For CCAFS SLC 40, from 0-30 and from 40 it is used frequently</a:t>
            </a:r>
          </a:p>
          <a:p>
            <a:pPr lvl="1">
              <a:buFontTx/>
              <a:buChar char="-"/>
            </a:pPr>
            <a:r>
              <a:rPr lang="en-US" dirty="0"/>
              <a:t>For VAFB SLC 4E only used time to time from 0 to 60 </a:t>
            </a:r>
          </a:p>
          <a:p>
            <a:pPr lvl="1">
              <a:buFontTx/>
              <a:buChar char="-"/>
            </a:pPr>
            <a:r>
              <a:rPr lang="en-US" dirty="0"/>
              <a:t>For KSC LC 39A started to be used around 25 and used from then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Tx/>
              <a:buChar char="-"/>
            </a:pPr>
            <a:r>
              <a:rPr lang="en-US" dirty="0"/>
              <a:t>Find the unique launch sites</a:t>
            </a:r>
          </a:p>
          <a:p>
            <a:pPr>
              <a:buFontTx/>
              <a:buChar char="-"/>
            </a:pPr>
            <a:r>
              <a:rPr lang="en-US" dirty="0"/>
              <a:t>Find the launch site name beginning with “CCA”</a:t>
            </a:r>
          </a:p>
          <a:p>
            <a:pPr>
              <a:buFontTx/>
              <a:buChar char="-"/>
            </a:pPr>
            <a:r>
              <a:rPr lang="en-US" dirty="0"/>
              <a:t>Find the total payload mass carried by boosters from NASA</a:t>
            </a:r>
          </a:p>
          <a:p>
            <a:pPr>
              <a:buFontTx/>
              <a:buChar char="-"/>
            </a:pPr>
            <a:r>
              <a:rPr lang="en-US" dirty="0"/>
              <a:t>Find the average payload mass by F9 v1.1</a:t>
            </a:r>
          </a:p>
          <a:p>
            <a:pPr>
              <a:buFontTx/>
              <a:buChar char="-"/>
            </a:pPr>
            <a:r>
              <a:rPr lang="en-US" dirty="0"/>
              <a:t>Find the dates of the first successful landing outcome on a ground pad</a:t>
            </a:r>
          </a:p>
          <a:p>
            <a:pPr>
              <a:buFontTx/>
              <a:buChar char="-"/>
            </a:pPr>
            <a:r>
              <a:rPr lang="en-US" dirty="0"/>
              <a:t>Find the name of the boosters that have successfully landed on a drone ship and had payload mass greater than 4000 but less than 6000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Add the Circle around the launch sites </a:t>
            </a:r>
          </a:p>
          <a:p>
            <a:r>
              <a:rPr lang="en-US" dirty="0"/>
              <a:t>Add the marker to the nearest cost line (In my case, I made a marker at the middle of the ocean so that I can see the clear line)</a:t>
            </a:r>
          </a:p>
          <a:p>
            <a:r>
              <a:rPr lang="en-US" dirty="0"/>
              <a:t>Add the line between the marker and one of the launch sites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accuracy for each model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Visualize the model accuracy for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 model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 object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53373" y="152320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lunch were held on first lunch site “CCAFS SLC 40”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Second lunch site “VAFB SLC 4E” only made occasionally through out flight number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Third lunch site “ KSC LC 39A” were started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lumch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flight number starting from around 25.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5600C9-CFB2-25AA-A786-FB70B6D84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973" y="1523206"/>
            <a:ext cx="5673266" cy="381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154134" y="175759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first lunch site “CCAFS SLC 40” most of the payload mass was below 8000kg while only 3 payload was out of bound.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Second lunch site “ VAFB SLC 4E” were tend to have distributed payload from 0 to 10000kg.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601A8C3-0672-F012-0DA1-802E29D57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02" y="1757597"/>
            <a:ext cx="5111697" cy="337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154134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of orbit ES-L1, GEO, HEO, SSO was 100% for all the lunches.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GTO, ISS, LEO, MEO, PO success rates varied from 50% to 70$ which is pretty low compares to the orbits above which scores 100% success rate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3" name="Picture 12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BF001E0E-0557-084B-4E89-6DEADB7AB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371" y="1944002"/>
            <a:ext cx="5181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096000" y="207404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When the flight number increases, the success rate increases as well.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example, from flight number 60 till the end, only around 5 failures were found.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While flight numbers from 0-20, there are more failures than successes.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CAD26184-3B29-68D9-0FEE-B18C74D88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79" y="2069756"/>
            <a:ext cx="4588330" cy="33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748653" y="2081604"/>
            <a:ext cx="3932238" cy="423774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plot above orbit vs success rate, GTO was doing worst and it seems reasonable that GTO has to highest density of the payload among the other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failures seem to vary all over the payload mass which might suggest that payload mass and success might not be correlated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2AE519D-8A97-22FF-B4D1-1F06511C7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44" y="2081605"/>
            <a:ext cx="5249756" cy="381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927925" y="1819964"/>
            <a:ext cx="4357686" cy="44993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line plot clearly shows that the success rate increased by the year which was 0% from 2010 to 2013.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increases sharply from 2013 to 2017 reaching 80% from 0%.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2017 to 2020, the success rate varies from 60% to 90% which is a clear increase from 2010 to 2017.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59106F0-ED49-54B7-6925-8776BE6DF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28" y="1819964"/>
            <a:ext cx="5905444" cy="449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lunch site is “CCAFS LC -40”, “VAFB SLC-4E”, ”KSC LC-39A”, “CCAFS SLC-40”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”distinct” query to extract the unique value from the columns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from dataset SPACEXTABLE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1E93A817-B2F3-1EE3-7561-C538A24BA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44032"/>
            <a:ext cx="8847326" cy="238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25206" y="1299188"/>
            <a:ext cx="3432766" cy="457448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like “CCA%” that starts with CCA and limits 5 to present only the first 5 results.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D14A52C-6909-3163-DE9A-3051FED64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299188"/>
            <a:ext cx="7255196" cy="386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sum() query to sum all the elements in the column “PAYLOAD_MASS” and used ”as” query to name the new column as ”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”NASA%” to fine the result start with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A6E55459-7DB0-3EFD-346F-F4C0781BD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23851"/>
            <a:ext cx="11213054" cy="17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Calculated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avg() query to average the values from the column “PAYLOAD_MASS__KG_) and assigned the new name as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average_mass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by using the” as” query.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 used the ”like” query with “F9%” so that capture the column name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start with F9.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592C0AC8-FD6A-B194-E807-604A0AF55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485231"/>
            <a:ext cx="10515600" cy="173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Found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the “min()” query to min value of the “Date” column which would be considered as the first date where the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is like ”Success”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401734E-881D-0543-687A-FA3BED19A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09" y="1487055"/>
            <a:ext cx="10618085" cy="165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4792151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Listed the names of boosters which have successfully landed on drone ship and had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after “where”, added ”is” to indicate the columns and specify the range needed, which is 4000 to 6000 using and.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(The screenshot is different because the query was too long to capture from GitHub so I have to capture it from visual studio 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DF1BFA2B-EDD3-A7CE-FA8A-76B560591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55698"/>
            <a:ext cx="8921262" cy="276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1"/>
            <a:ext cx="10326708" cy="312316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API will request the data through URL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Data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wragling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process the data in a way we needed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the necessary data from the dataset using SQL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Visualized data so that audience can understand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the interactive map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the dashboard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Calculated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“count()” function using “*” to count every rows from SPACEXTABLE and group them by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columns where it is success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922507B-32FE-5F5B-DA3C-793FA0CE4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04774"/>
            <a:ext cx="10687962" cy="200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2135591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Listed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extracted the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with the maximum “PAYLOAD_MASS_KG_” and present the element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CF394EDB-84E1-6C01-BA13-FC19AED67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87997"/>
            <a:ext cx="10515600" cy="305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Listed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First, extract the Year from “Date” as ”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month_names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the ”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” as ”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failure_Landing_Outcome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”, and more columns from SPACEXTABLE, used “like” function to extract 2015 and failure from “Date” and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C5DE40DE-9CDE-3E9A-0E6A-C573AEECF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36172"/>
            <a:ext cx="10687962" cy="21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503237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Ranked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the ”group by” to extract distinct ”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” and used “order by” function to make them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B45912C-4947-AE30-FE6B-AEEF4E795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413430"/>
            <a:ext cx="10037885" cy="342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1240282" cy="4847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in proximity to the Equator line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in very close proximity to the coast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&lt;All launch sites location markers on global map&gt;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D043CC-35DD-7731-2530-D180311D8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993" y="1345223"/>
            <a:ext cx="7324167" cy="416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color labeled green a red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	it is easier to identify the success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	and failure from each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Also, the number of launches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	for each launch sites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&lt;Color-labeled launch outcomes&gt;</a:t>
            </a:r>
          </a:p>
        </p:txBody>
      </p:sp>
      <p:pic>
        <p:nvPicPr>
          <p:cNvPr id="4" name="Picture 3" descr="A map with red dots and green dots&#10;&#10;Description automatically generated">
            <a:extLst>
              <a:ext uri="{FF2B5EF4-FFF2-40B4-BE49-F238E27FC236}">
                <a16:creationId xmlns:a16="http://schemas.microsoft.com/office/drawing/2014/main" id="{26C10718-4DDB-00FD-D0DC-AC553144B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010" y="1367002"/>
            <a:ext cx="5698962" cy="45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10241536" cy="499683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is very close to railway, highway, and coastline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Also, the line toward the south side is toward the closest city. It makes sure that the launch site keeps certain distance between the city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&lt;Distance calculated to railway, highway, coastline&gt;</a:t>
            </a:r>
          </a:p>
        </p:txBody>
      </p:sp>
      <p:pic>
        <p:nvPicPr>
          <p:cNvPr id="4" name="Picture 3" descr="A map with a point of view&#10;&#10;Description automatically generated with medium confidence">
            <a:extLst>
              <a:ext uri="{FF2B5EF4-FFF2-40B4-BE49-F238E27FC236}">
                <a16:creationId xmlns:a16="http://schemas.microsoft.com/office/drawing/2014/main" id="{D3E9B381-5C4E-73DF-F61E-A3B891A22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404892"/>
            <a:ext cx="6247017" cy="327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3"/>
            <a:ext cx="3294495" cy="39434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model among logistic regression, SVM, Decision Tree, KNN is the Decision Tree method.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decision tree method scores about 0.88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EC24A1-EC54-ADDA-191F-287A7822B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505" y="1356858"/>
            <a:ext cx="7297534" cy="466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is mixed with the other payload model such as Falcon 1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Deliver data driven insights to determine if the first stage of Falcon 9 will land successfully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37383"/>
            <a:ext cx="5325989" cy="415742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of the decision tree model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confusion matrix shows how accurate the true value is.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labels and Predicted labels with bot did not land and land has much higher count than mismatch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 – Decision Tree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E7E6646-B55A-1A15-B97B-532EB14D6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938" y="1437383"/>
            <a:ext cx="5327034" cy="440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687961" cy="420803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dataset related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shows that the success rate of the payload is related to flight number which can be considered as a year or time.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than flight number, orbits, launch sites or payload mass do not seem to correlate to the success of the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Among logistic regression, SVM, decision tree, and KNN, by comparing the best accuracy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predicitoin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decision tree shows the best score.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above claim is supported by the confusion matrix of the decision tree.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SpaceX Rest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API, get the response and transform from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json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into useful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a predictive model such as SVM, logistic regression and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etc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to find the best model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2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about launches: </a:t>
            </a:r>
          </a:p>
          <a:p>
            <a:pPr lvl="1" algn="ctr">
              <a:lnSpc>
                <a:spcPct val="2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 used </a:t>
            </a:r>
          </a:p>
          <a:p>
            <a:pPr lvl="1" algn="ctr">
              <a:lnSpc>
                <a:spcPct val="2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delivered</a:t>
            </a:r>
          </a:p>
          <a:p>
            <a:pPr lvl="1" algn="ctr">
              <a:lnSpc>
                <a:spcPct val="2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specifications</a:t>
            </a:r>
          </a:p>
          <a:p>
            <a:pPr lvl="1" algn="ctr">
              <a:lnSpc>
                <a:spcPct val="2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 comes </a:t>
            </a:r>
          </a:p>
          <a:p>
            <a:pPr lvl="1" algn="ctr">
              <a:lnSpc>
                <a:spcPct val="2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more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18DBC4-9B87-EB2D-0D71-FC7B69437401}"/>
              </a:ext>
            </a:extLst>
          </p:cNvPr>
          <p:cNvSpPr/>
          <p:nvPr/>
        </p:nvSpPr>
        <p:spPr>
          <a:xfrm flipH="1">
            <a:off x="7758948" y="2052115"/>
            <a:ext cx="1911647" cy="596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507021-F87E-A6D8-2A52-F02481F05954}"/>
              </a:ext>
            </a:extLst>
          </p:cNvPr>
          <p:cNvSpPr/>
          <p:nvPr/>
        </p:nvSpPr>
        <p:spPr>
          <a:xfrm flipH="1">
            <a:off x="7758947" y="3130657"/>
            <a:ext cx="1911647" cy="596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F6ABBF-3095-F61D-1BA8-8DC5B7893A7F}"/>
              </a:ext>
            </a:extLst>
          </p:cNvPr>
          <p:cNvSpPr/>
          <p:nvPr/>
        </p:nvSpPr>
        <p:spPr>
          <a:xfrm flipH="1">
            <a:off x="7758947" y="4266567"/>
            <a:ext cx="1911647" cy="596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cloud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E71026-C16F-47D9-8AF0-4B79FE198685}"/>
              </a:ext>
            </a:extLst>
          </p:cNvPr>
          <p:cNvSpPr/>
          <p:nvPr/>
        </p:nvSpPr>
        <p:spPr>
          <a:xfrm flipH="1">
            <a:off x="7758946" y="5269498"/>
            <a:ext cx="1911647" cy="596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storage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4ADA5BB9-9AEF-F3EB-F8DA-91C2B335775A}"/>
              </a:ext>
            </a:extLst>
          </p:cNvPr>
          <p:cNvSpPr/>
          <p:nvPr/>
        </p:nvSpPr>
        <p:spPr>
          <a:xfrm>
            <a:off x="8212974" y="2775623"/>
            <a:ext cx="216131" cy="2660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CF144DE-CAE8-6D98-5981-6EA0BD64ECEB}"/>
              </a:ext>
            </a:extLst>
          </p:cNvPr>
          <p:cNvSpPr/>
          <p:nvPr/>
        </p:nvSpPr>
        <p:spPr>
          <a:xfrm>
            <a:off x="8207431" y="3867579"/>
            <a:ext cx="216131" cy="2660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91C14A19-94B8-C4DE-692F-882C05BDFEFC}"/>
              </a:ext>
            </a:extLst>
          </p:cNvPr>
          <p:cNvSpPr/>
          <p:nvPr/>
        </p:nvSpPr>
        <p:spPr>
          <a:xfrm>
            <a:off x="8212972" y="4920996"/>
            <a:ext cx="216131" cy="2660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34E9CDDE-6CC7-2BF2-0341-FEEBF64E438F}"/>
              </a:ext>
            </a:extLst>
          </p:cNvPr>
          <p:cNvSpPr/>
          <p:nvPr/>
        </p:nvSpPr>
        <p:spPr>
          <a:xfrm>
            <a:off x="8878366" y="2769432"/>
            <a:ext cx="207818" cy="2660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37133CFA-FBD5-B39B-5DD4-5B587406D9FE}"/>
              </a:ext>
            </a:extLst>
          </p:cNvPr>
          <p:cNvSpPr/>
          <p:nvPr/>
        </p:nvSpPr>
        <p:spPr>
          <a:xfrm>
            <a:off x="8878366" y="4920996"/>
            <a:ext cx="207818" cy="2660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2E369427-1C8E-E2A5-D411-C44F407061A2}"/>
              </a:ext>
            </a:extLst>
          </p:cNvPr>
          <p:cNvSpPr/>
          <p:nvPr/>
        </p:nvSpPr>
        <p:spPr>
          <a:xfrm>
            <a:off x="8878366" y="3838683"/>
            <a:ext cx="207818" cy="2660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E193E9-B8F5-6B5C-EB95-13A69F545FD8}"/>
              </a:ext>
            </a:extLst>
          </p:cNvPr>
          <p:cNvSpPr/>
          <p:nvPr/>
        </p:nvSpPr>
        <p:spPr>
          <a:xfrm>
            <a:off x="6309360" y="2061556"/>
            <a:ext cx="4671753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Download the data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ADA0F-D5EB-9E8C-88C4-1D4F128897B0}"/>
              </a:ext>
            </a:extLst>
          </p:cNvPr>
          <p:cNvSpPr/>
          <p:nvPr/>
        </p:nvSpPr>
        <p:spPr>
          <a:xfrm>
            <a:off x="6304885" y="3387566"/>
            <a:ext cx="4671753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the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7D7AD8-436B-6EA2-0ABC-4A6F848C04DA}"/>
              </a:ext>
            </a:extLst>
          </p:cNvPr>
          <p:cNvSpPr/>
          <p:nvPr/>
        </p:nvSpPr>
        <p:spPr>
          <a:xfrm>
            <a:off x="6304884" y="4693364"/>
            <a:ext cx="4671753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Storing the data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7A25B2C9-18E5-A589-822E-95DA1B77A15C}"/>
              </a:ext>
            </a:extLst>
          </p:cNvPr>
          <p:cNvSpPr/>
          <p:nvPr/>
        </p:nvSpPr>
        <p:spPr>
          <a:xfrm>
            <a:off x="8493369" y="2775155"/>
            <a:ext cx="294782" cy="3740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AE7B8555-5B77-C40B-652D-875F9D486444}"/>
              </a:ext>
            </a:extLst>
          </p:cNvPr>
          <p:cNvSpPr/>
          <p:nvPr/>
        </p:nvSpPr>
        <p:spPr>
          <a:xfrm>
            <a:off x="8567381" y="4080126"/>
            <a:ext cx="294782" cy="3740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23686</TotalTime>
  <Words>1956</Words>
  <Application>Microsoft Macintosh PowerPoint</Application>
  <PresentationFormat>Widescreen</PresentationFormat>
  <Paragraphs>291</Paragraphs>
  <Slides>42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Sean Yoon</cp:lastModifiedBy>
  <cp:revision>209</cp:revision>
  <dcterms:created xsi:type="dcterms:W3CDTF">2021-04-29T18:58:34Z</dcterms:created>
  <dcterms:modified xsi:type="dcterms:W3CDTF">2023-12-20T04:38:02Z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